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6A4738A-525D-46CA-B808-29F6D36ADA03}">
  <a:tblStyle styleId="{F6A4738A-525D-46CA-B808-29F6D36ADA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80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1574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23c51a712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23c51a712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1e0d0f44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1e0d0f44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23c51a712_2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23c51a712_2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1e0d0f44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1e0d0f44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c751a3c90_4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c751a3c90_4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459e70b7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459e70b7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c7471c614_1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c7471c614_1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c751a3c90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c751a3c90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cbd03e63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cbd03e63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459e70b79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459e70b79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459e70b7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459e70b7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1e0d0f44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1e0d0f44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23c51a712_2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23c51a712_2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1e0d0f44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1e0d0f44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c7471c614_1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c7471c614_1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1e0d0f44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1e0d0f44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64950" y="737225"/>
            <a:ext cx="4814100" cy="294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 b="0"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88500" y="3653275"/>
            <a:ext cx="4167000" cy="35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69250" y="362050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7750700" y="4970800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44025"/>
            <a:ext cx="6576000" cy="1393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3255175"/>
            <a:ext cx="65760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79475" y="543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813050" y="1559125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15100" y="21539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3352238" y="1559125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3254288" y="2152525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804988" y="309020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6"/>
          </p:nvPr>
        </p:nvSpPr>
        <p:spPr>
          <a:xfrm>
            <a:off x="7191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 hasCustomPrompt="1"/>
          </p:nvPr>
        </p:nvSpPr>
        <p:spPr>
          <a:xfrm>
            <a:off x="3347638" y="309020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32583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1410350" y="1559125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3950738" y="1559125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1405738" y="3090200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5"/>
          </p:nvPr>
        </p:nvSpPr>
        <p:spPr>
          <a:xfrm>
            <a:off x="3944938" y="3090200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6" hasCustomPrompt="1"/>
          </p:nvPr>
        </p:nvSpPr>
        <p:spPr>
          <a:xfrm>
            <a:off x="5891438" y="1559125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7"/>
          </p:nvPr>
        </p:nvSpPr>
        <p:spPr>
          <a:xfrm>
            <a:off x="5799900" y="2152525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8" hasCustomPrompt="1"/>
          </p:nvPr>
        </p:nvSpPr>
        <p:spPr>
          <a:xfrm>
            <a:off x="5886838" y="3090200"/>
            <a:ext cx="597300" cy="593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9"/>
          </p:nvPr>
        </p:nvSpPr>
        <p:spPr>
          <a:xfrm>
            <a:off x="5796363" y="3673250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0"/>
          </p:nvPr>
        </p:nvSpPr>
        <p:spPr>
          <a:xfrm>
            <a:off x="6488200" y="1559125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1"/>
          </p:nvPr>
        </p:nvSpPr>
        <p:spPr>
          <a:xfrm>
            <a:off x="6484138" y="3090200"/>
            <a:ext cx="19407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8098347" y="496447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 rot="-5399703">
            <a:off x="5499661" y="777215"/>
            <a:ext cx="69432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 rot="-5399693">
            <a:off x="5861699" y="975225"/>
            <a:ext cx="6714900" cy="2241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/>
          <p:nvPr/>
        </p:nvSpPr>
        <p:spPr>
          <a:xfrm rot="654462">
            <a:off x="6471773" y="3274495"/>
            <a:ext cx="2430409" cy="2224834"/>
          </a:xfrm>
          <a:prstGeom prst="arc">
            <a:avLst>
              <a:gd name="adj1" fmla="val 18943264"/>
              <a:gd name="adj2" fmla="val 23631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 rot="2838442" flipH="1">
            <a:off x="8518935" y="3605472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10800000" flipH="1">
            <a:off x="295277" y="9055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10800000" flipH="1">
            <a:off x="447676" y="8197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90;p14"/>
          <p:cNvCxnSpPr/>
          <p:nvPr/>
        </p:nvCxnSpPr>
        <p:spPr>
          <a:xfrm rot="10800000">
            <a:off x="295275" y="375178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720000" y="1433675"/>
            <a:ext cx="3489300" cy="12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720000" y="2632525"/>
            <a:ext cx="26553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/>
          <p:nvPr/>
        </p:nvSpPr>
        <p:spPr>
          <a:xfrm rot="-5400000">
            <a:off x="6349125" y="1133175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-5400000">
            <a:off x="8556971" y="327753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4939600" y="1654663"/>
            <a:ext cx="34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4939600" y="2454638"/>
            <a:ext cx="34893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/>
            </a:lvl1pPr>
            <a:lvl2pPr marL="91440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2pPr>
            <a:lvl3pPr marL="137160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3pPr>
            <a:lvl4pPr marL="182880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●"/>
              <a:defRPr/>
            </a:lvl4pPr>
            <a:lvl5pPr marL="228600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5pPr>
            <a:lvl6pPr marL="274320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6pPr>
            <a:lvl7pPr marL="320040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●"/>
              <a:defRPr/>
            </a:lvl7pPr>
            <a:lvl8pPr marL="365760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8pPr>
            <a:lvl9pPr marL="411480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/>
          <p:nvPr/>
        </p:nvSpPr>
        <p:spPr>
          <a:xfrm rot="5400000" flipH="1">
            <a:off x="-4357104" y="1133175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 rot="5400000" flipH="1">
            <a:off x="573550" y="327753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68650" y="1261275"/>
            <a:ext cx="3559500" cy="17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768650" y="3064725"/>
            <a:ext cx="3559500" cy="15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>
            <a:spLocks noGrp="1"/>
          </p:cNvSpPr>
          <p:nvPr>
            <p:ph type="pic" idx="2"/>
          </p:nvPr>
        </p:nvSpPr>
        <p:spPr>
          <a:xfrm>
            <a:off x="5641848" y="539496"/>
            <a:ext cx="2788800" cy="4059900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8452603" y="4532131"/>
            <a:ext cx="176700" cy="1770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 rot="-5400000">
            <a:off x="6349125" y="1133175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 rot="-5400000">
            <a:off x="8556971" y="327753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050850" y="539500"/>
            <a:ext cx="24021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"/>
          </p:nvPr>
        </p:nvSpPr>
        <p:spPr>
          <a:xfrm>
            <a:off x="6050850" y="1799350"/>
            <a:ext cx="2402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8"/>
          <p:cNvSpPr>
            <a:spLocks noGrp="1"/>
          </p:cNvSpPr>
          <p:nvPr>
            <p:ph type="pic" idx="3"/>
          </p:nvPr>
        </p:nvSpPr>
        <p:spPr>
          <a:xfrm>
            <a:off x="3671775" y="539500"/>
            <a:ext cx="23043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8"/>
          <p:cNvSpPr>
            <a:spLocks noGrp="1"/>
          </p:cNvSpPr>
          <p:nvPr>
            <p:ph type="pic" idx="4"/>
          </p:nvPr>
        </p:nvSpPr>
        <p:spPr>
          <a:xfrm flipH="1">
            <a:off x="3671776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715100" y="3210625"/>
            <a:ext cx="6227700" cy="531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715100" y="1230325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256327" y="4184953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408726" y="433735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" name="Google Shape;119;p19"/>
          <p:cNvCxnSpPr/>
          <p:nvPr/>
        </p:nvCxnSpPr>
        <p:spPr>
          <a:xfrm rot="10800000">
            <a:off x="256325" y="4867675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>
            <a:off x="2810925" y="1527350"/>
            <a:ext cx="47829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2"/>
          </p:nvPr>
        </p:nvSpPr>
        <p:spPr>
          <a:xfrm>
            <a:off x="2810925" y="3177600"/>
            <a:ext cx="47829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3"/>
          </p:nvPr>
        </p:nvSpPr>
        <p:spPr>
          <a:xfrm>
            <a:off x="2810929" y="1977900"/>
            <a:ext cx="47829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✦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4"/>
          </p:nvPr>
        </p:nvSpPr>
        <p:spPr>
          <a:xfrm>
            <a:off x="2810929" y="3628200"/>
            <a:ext cx="47829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✦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3053300"/>
            <a:ext cx="603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90600"/>
            <a:ext cx="1029000" cy="952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75" y="3895100"/>
            <a:ext cx="6037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720000" y="2669863"/>
            <a:ext cx="2531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2"/>
          </p:nvPr>
        </p:nvSpPr>
        <p:spPr>
          <a:xfrm>
            <a:off x="720000" y="3108463"/>
            <a:ext cx="253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3"/>
          </p:nvPr>
        </p:nvSpPr>
        <p:spPr>
          <a:xfrm>
            <a:off x="3306355" y="3108463"/>
            <a:ext cx="253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4"/>
          </p:nvPr>
        </p:nvSpPr>
        <p:spPr>
          <a:xfrm>
            <a:off x="5892709" y="3108463"/>
            <a:ext cx="25314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5"/>
          </p:nvPr>
        </p:nvSpPr>
        <p:spPr>
          <a:xfrm>
            <a:off x="3306355" y="2669863"/>
            <a:ext cx="2531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6"/>
          </p:nvPr>
        </p:nvSpPr>
        <p:spPr>
          <a:xfrm>
            <a:off x="5892709" y="2669863"/>
            <a:ext cx="25314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>
            <a:off x="8510169" y="-318200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-10567992">
            <a:off x="8429653" y="157679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8865847" y="39672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" name="Google Shape;137;p21"/>
          <p:cNvCxnSpPr/>
          <p:nvPr/>
        </p:nvCxnSpPr>
        <p:spPr>
          <a:xfrm rot="10800000">
            <a:off x="256325" y="4867675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"/>
          </p:nvPr>
        </p:nvSpPr>
        <p:spPr>
          <a:xfrm>
            <a:off x="3277700" y="1357475"/>
            <a:ext cx="40461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2"/>
          </p:nvPr>
        </p:nvSpPr>
        <p:spPr>
          <a:xfrm>
            <a:off x="3277700" y="2500972"/>
            <a:ext cx="40461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3"/>
          </p:nvPr>
        </p:nvSpPr>
        <p:spPr>
          <a:xfrm>
            <a:off x="3277700" y="3644468"/>
            <a:ext cx="40461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4"/>
          </p:nvPr>
        </p:nvSpPr>
        <p:spPr>
          <a:xfrm>
            <a:off x="3277700" y="1801650"/>
            <a:ext cx="40461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5"/>
          </p:nvPr>
        </p:nvSpPr>
        <p:spPr>
          <a:xfrm>
            <a:off x="3277700" y="2945150"/>
            <a:ext cx="40461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6"/>
          </p:nvPr>
        </p:nvSpPr>
        <p:spPr>
          <a:xfrm>
            <a:off x="3277700" y="4088650"/>
            <a:ext cx="40461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/>
          <p:nvPr/>
        </p:nvSpPr>
        <p:spPr>
          <a:xfrm rot="10800000">
            <a:off x="8510169" y="-318200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 rot="-10567992">
            <a:off x="8429653" y="157679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8865847" y="39672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1776475" y="1371401"/>
            <a:ext cx="45153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2"/>
          </p:nvPr>
        </p:nvSpPr>
        <p:spPr>
          <a:xfrm>
            <a:off x="1776475" y="855400"/>
            <a:ext cx="4515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3"/>
          </p:nvPr>
        </p:nvSpPr>
        <p:spPr>
          <a:xfrm>
            <a:off x="1776475" y="2646001"/>
            <a:ext cx="45153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4"/>
          </p:nvPr>
        </p:nvSpPr>
        <p:spPr>
          <a:xfrm>
            <a:off x="1776475" y="2130000"/>
            <a:ext cx="4515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5"/>
          </p:nvPr>
        </p:nvSpPr>
        <p:spPr>
          <a:xfrm>
            <a:off x="1776475" y="3920600"/>
            <a:ext cx="45153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6"/>
          </p:nvPr>
        </p:nvSpPr>
        <p:spPr>
          <a:xfrm>
            <a:off x="1776475" y="3404598"/>
            <a:ext cx="4515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bert Sans Medium"/>
              <a:buNone/>
              <a:defRPr sz="24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1"/>
          </p:nvPr>
        </p:nvSpPr>
        <p:spPr>
          <a:xfrm>
            <a:off x="1946871" y="1736175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2"/>
          </p:nvPr>
        </p:nvSpPr>
        <p:spPr>
          <a:xfrm>
            <a:off x="1946850" y="2165325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3"/>
          </p:nvPr>
        </p:nvSpPr>
        <p:spPr>
          <a:xfrm>
            <a:off x="5673076" y="2165325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4"/>
          </p:nvPr>
        </p:nvSpPr>
        <p:spPr>
          <a:xfrm>
            <a:off x="1946850" y="3682100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5"/>
          </p:nvPr>
        </p:nvSpPr>
        <p:spPr>
          <a:xfrm>
            <a:off x="5673076" y="3682100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6"/>
          </p:nvPr>
        </p:nvSpPr>
        <p:spPr>
          <a:xfrm>
            <a:off x="1946925" y="3252950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7"/>
          </p:nvPr>
        </p:nvSpPr>
        <p:spPr>
          <a:xfrm>
            <a:off x="5673078" y="1736175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8"/>
          </p:nvPr>
        </p:nvSpPr>
        <p:spPr>
          <a:xfrm>
            <a:off x="5673078" y="3252950"/>
            <a:ext cx="2042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/>
          <p:nvPr/>
        </p:nvSpPr>
        <p:spPr>
          <a:xfrm rot="-5400000">
            <a:off x="-4429425" y="1133175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4"/>
          <p:cNvSpPr/>
          <p:nvPr/>
        </p:nvSpPr>
        <p:spPr>
          <a:xfrm rot="-5400000">
            <a:off x="415421" y="4700003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/>
          <p:nvPr/>
        </p:nvSpPr>
        <p:spPr>
          <a:xfrm rot="-5400000">
            <a:off x="6349125" y="1133175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4"/>
          <p:cNvSpPr/>
          <p:nvPr/>
        </p:nvSpPr>
        <p:spPr>
          <a:xfrm rot="-5400000">
            <a:off x="8556971" y="327753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1389200" y="2148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2"/>
          </p:nvPr>
        </p:nvSpPr>
        <p:spPr>
          <a:xfrm>
            <a:off x="3956100" y="2148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3"/>
          </p:nvPr>
        </p:nvSpPr>
        <p:spPr>
          <a:xfrm>
            <a:off x="6523000" y="2148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4"/>
          </p:nvPr>
        </p:nvSpPr>
        <p:spPr>
          <a:xfrm>
            <a:off x="1389200" y="352617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5"/>
          </p:nvPr>
        </p:nvSpPr>
        <p:spPr>
          <a:xfrm>
            <a:off x="3956100" y="352617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6"/>
          </p:nvPr>
        </p:nvSpPr>
        <p:spPr>
          <a:xfrm>
            <a:off x="6523000" y="352617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7"/>
          </p:nvPr>
        </p:nvSpPr>
        <p:spPr>
          <a:xfrm>
            <a:off x="1389200" y="1729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8"/>
          </p:nvPr>
        </p:nvSpPr>
        <p:spPr>
          <a:xfrm>
            <a:off x="3956100" y="1729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9"/>
          </p:nvPr>
        </p:nvSpPr>
        <p:spPr>
          <a:xfrm>
            <a:off x="6520750" y="1729025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3"/>
          </p:nvPr>
        </p:nvSpPr>
        <p:spPr>
          <a:xfrm>
            <a:off x="1389200" y="3107174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4"/>
          </p:nvPr>
        </p:nvSpPr>
        <p:spPr>
          <a:xfrm>
            <a:off x="3956100" y="3107174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15"/>
          </p:nvPr>
        </p:nvSpPr>
        <p:spPr>
          <a:xfrm>
            <a:off x="6520750" y="3107174"/>
            <a:ext cx="1905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1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bert Sans Medium"/>
              <a:buNone/>
              <a:defRPr sz="24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959850" y="4668300"/>
            <a:ext cx="7224300" cy="2637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8098347" y="496447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 hasCustomPrompt="1"/>
          </p:nvPr>
        </p:nvSpPr>
        <p:spPr>
          <a:xfrm>
            <a:off x="3429416" y="1978339"/>
            <a:ext cx="2280600" cy="800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1"/>
          </p:nvPr>
        </p:nvSpPr>
        <p:spPr>
          <a:xfrm flipH="1">
            <a:off x="3431700" y="288632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 idx="2" hasCustomPrompt="1"/>
          </p:nvPr>
        </p:nvSpPr>
        <p:spPr>
          <a:xfrm>
            <a:off x="717725" y="1978339"/>
            <a:ext cx="2280600" cy="800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3"/>
          </p:nvPr>
        </p:nvSpPr>
        <p:spPr>
          <a:xfrm flipH="1">
            <a:off x="717718" y="288632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4" hasCustomPrompt="1"/>
          </p:nvPr>
        </p:nvSpPr>
        <p:spPr>
          <a:xfrm>
            <a:off x="6145677" y="1978339"/>
            <a:ext cx="2280600" cy="800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5"/>
          </p:nvPr>
        </p:nvSpPr>
        <p:spPr>
          <a:xfrm flipH="1">
            <a:off x="6145687" y="288632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6"/>
          </p:nvPr>
        </p:nvSpPr>
        <p:spPr>
          <a:xfrm>
            <a:off x="717725" y="3159150"/>
            <a:ext cx="2280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7"/>
          </p:nvPr>
        </p:nvSpPr>
        <p:spPr>
          <a:xfrm>
            <a:off x="3431700" y="3159150"/>
            <a:ext cx="2280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8"/>
          </p:nvPr>
        </p:nvSpPr>
        <p:spPr>
          <a:xfrm>
            <a:off x="6143375" y="3159150"/>
            <a:ext cx="2280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6"/>
          <p:cNvSpPr/>
          <p:nvPr/>
        </p:nvSpPr>
        <p:spPr>
          <a:xfrm rot="10800000" flipH="1">
            <a:off x="-653475" y="-318200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6"/>
          <p:cNvSpPr/>
          <p:nvPr/>
        </p:nvSpPr>
        <p:spPr>
          <a:xfrm rot="10567992" flipH="1">
            <a:off x="540846" y="157679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6"/>
          <p:cNvSpPr/>
          <p:nvPr/>
        </p:nvSpPr>
        <p:spPr>
          <a:xfrm flipH="1">
            <a:off x="192346" y="39672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ctrTitle"/>
          </p:nvPr>
        </p:nvSpPr>
        <p:spPr>
          <a:xfrm>
            <a:off x="715100" y="665375"/>
            <a:ext cx="40056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715100" y="1607375"/>
            <a:ext cx="40056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/>
          <p:nvPr/>
        </p:nvSpPr>
        <p:spPr>
          <a:xfrm rot="-804930">
            <a:off x="3666097" y="266076"/>
            <a:ext cx="5574305" cy="3295020"/>
          </a:xfrm>
          <a:prstGeom prst="arc">
            <a:avLst>
              <a:gd name="adj1" fmla="val 16057500"/>
              <a:gd name="adj2" fmla="val 551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8"/>
          <p:cNvSpPr/>
          <p:nvPr/>
        </p:nvSpPr>
        <p:spPr>
          <a:xfrm rot="-6395119">
            <a:off x="5840319" y="263514"/>
            <a:ext cx="173415" cy="17341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8"/>
          <p:cNvSpPr/>
          <p:nvPr/>
        </p:nvSpPr>
        <p:spPr>
          <a:xfrm rot="10800000" flipH="1">
            <a:off x="476902" y="46943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8"/>
          <p:cNvSpPr/>
          <p:nvPr/>
        </p:nvSpPr>
        <p:spPr>
          <a:xfrm rot="10800000" flipH="1">
            <a:off x="629301" y="46085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/>
        </p:nvSpPr>
        <p:spPr>
          <a:xfrm rot="-2254707">
            <a:off x="-4148942" y="-1447448"/>
            <a:ext cx="7224432" cy="263702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/>
          <p:nvPr/>
        </p:nvSpPr>
        <p:spPr>
          <a:xfrm rot="-5400000">
            <a:off x="1425296" y="222178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rot="-2254707">
            <a:off x="6063758" y="3450802"/>
            <a:ext cx="7224432" cy="263702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rot="-5400000">
            <a:off x="7659671" y="4726428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3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27475"/>
            <a:ext cx="77040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-658375" y="87725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232008">
            <a:off x="535946" y="725651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 rot="10800000">
            <a:off x="8510156" y="3873725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-10567992">
            <a:off x="8429640" y="4349604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290770" y="2312800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45644" y="2312800"/>
            <a:ext cx="2907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100"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bert Sans Medium"/>
              <a:buNone/>
              <a:defRPr sz="2500"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290756" y="2730400"/>
            <a:ext cx="29076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45631" y="2730400"/>
            <a:ext cx="29076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 rot="10800000" flipH="1">
            <a:off x="166252" y="9055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10800000" flipH="1">
            <a:off x="318651" y="8197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32;p5"/>
          <p:cNvCxnSpPr/>
          <p:nvPr/>
        </p:nvCxnSpPr>
        <p:spPr>
          <a:xfrm rot="10800000">
            <a:off x="166250" y="375178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/>
          <p:nvPr/>
        </p:nvSpPr>
        <p:spPr>
          <a:xfrm flipH="1">
            <a:off x="7601400" y="1523600"/>
            <a:ext cx="1542600" cy="154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304650" y="1442400"/>
            <a:ext cx="1542600" cy="154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1385875"/>
            <a:ext cx="1542600" cy="154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296750" y="1304675"/>
            <a:ext cx="1542600" cy="154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-5524846">
            <a:off x="684613" y="1301076"/>
            <a:ext cx="173514" cy="173514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rot="-4723736">
            <a:off x="8296439" y="1426672"/>
            <a:ext cx="173445" cy="17344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/>
          <p:nvPr/>
        </p:nvSpPr>
        <p:spPr>
          <a:xfrm rot="10800000">
            <a:off x="8825348" y="905500"/>
            <a:ext cx="152400" cy="1524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8739549" y="819702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7880050" y="375178"/>
            <a:ext cx="109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6"/>
          <p:cNvSpPr/>
          <p:nvPr/>
        </p:nvSpPr>
        <p:spPr>
          <a:xfrm rot="10800000">
            <a:off x="187881" y="3873725"/>
            <a:ext cx="1287300" cy="1287300"/>
          </a:xfrm>
          <a:prstGeom prst="arc">
            <a:avLst>
              <a:gd name="adj1" fmla="val 16200000"/>
              <a:gd name="adj2" fmla="val 404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rot="-10567992">
            <a:off x="107365" y="4349604"/>
            <a:ext cx="173495" cy="17349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2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098347" y="4964471"/>
            <a:ext cx="85800" cy="85800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>
            <a:spLocks noGrp="1"/>
          </p:cNvSpPr>
          <p:nvPr>
            <p:ph type="pic" idx="2"/>
          </p:nvPr>
        </p:nvSpPr>
        <p:spPr>
          <a:xfrm flipH="1">
            <a:off x="5641848" y="539496"/>
            <a:ext cx="2788800" cy="4059900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noFill/>
          </a:ln>
        </p:spPr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720000" y="1704600"/>
            <a:ext cx="42084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713225" y="535000"/>
            <a:ext cx="3325500" cy="1024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5875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slide" Target="slide16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joaquinetsequeira@gmail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meability_(electromagnetism)" TargetMode="External"/><Relationship Id="rId4" Type="http://schemas.openxmlformats.org/officeDocument/2006/relationships/hyperlink" Target="https://www.matweb.com/search/DataSheet.aspx?MatGUID=66575ff2cd5249c49d76df15b47dbca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ctrTitle"/>
          </p:nvPr>
        </p:nvSpPr>
        <p:spPr>
          <a:xfrm>
            <a:off x="2164950" y="737225"/>
            <a:ext cx="4814100" cy="2945700"/>
          </a:xfrm>
          <a:prstGeom prst="rect">
            <a:avLst/>
          </a:prstGeom>
          <a:solidFill>
            <a:srgbClr val="F2F2F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Inductancias y permeabilidades magnéticas</a:t>
            </a:r>
            <a:endParaRPr sz="4500"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1856775" y="3653275"/>
            <a:ext cx="5823600" cy="76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 SemiBold"/>
                <a:ea typeface="Albert Sans SemiBold"/>
                <a:cs typeface="Albert Sans SemiBold"/>
                <a:sym typeface="Albert Sans SemiBold"/>
              </a:rPr>
              <a:t>Luciano Carullo Bedia, Tadeo Rodríguez y Joaquín Sequeira</a:t>
            </a:r>
            <a:endParaRPr>
              <a:latin typeface="Albert Sans SemiBold"/>
              <a:ea typeface="Albert Sans SemiBold"/>
              <a:cs typeface="Albert Sans SemiBold"/>
              <a:sym typeface="Albert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Laboratorio 3 2C 2023 - T04</a:t>
            </a:r>
            <a:endParaRPr sz="1200"/>
          </a:p>
        </p:txBody>
      </p:sp>
      <p:sp>
        <p:nvSpPr>
          <p:cNvPr id="218" name="Google Shape;218;p30"/>
          <p:cNvSpPr txBox="1"/>
          <p:nvPr/>
        </p:nvSpPr>
        <p:spPr>
          <a:xfrm>
            <a:off x="4495150" y="2146725"/>
            <a:ext cx="414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/>
        </p:nvSpPr>
        <p:spPr>
          <a:xfrm>
            <a:off x="5465100" y="2881800"/>
            <a:ext cx="36552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Níquel: 1.17 土 0.01 vs 100-600</a:t>
            </a:r>
            <a:endParaRPr sz="15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Hierro: 1.95 土 0.02 vs 5000</a:t>
            </a:r>
            <a:endParaRPr sz="15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152800" y="154775"/>
            <a:ext cx="597600" cy="563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04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750400" y="113375"/>
            <a:ext cx="7274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Permeabilidad: discrepancias más fuertes mientras más altas</a:t>
            </a:r>
            <a:endParaRPr sz="3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5453250" y="2420088"/>
            <a:ext cx="367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Ferromagnéticos</a:t>
            </a:r>
            <a:endParaRPr sz="18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00" y="1809450"/>
            <a:ext cx="5128150" cy="24747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8" name="Google Shape;308;p39"/>
          <p:cNvSpPr txBox="1"/>
          <p:nvPr/>
        </p:nvSpPr>
        <p:spPr>
          <a:xfrm>
            <a:off x="244950" y="4596000"/>
            <a:ext cx="529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Valores tabulados: níquel, aluminio, cobre y hierro [</a:t>
            </a: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 action="ppaction://hlinksldjump"/>
              </a:rPr>
              <a:t>1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]; bronce [</a:t>
            </a: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 action="ppaction://hlinksldjump"/>
              </a:rPr>
              <a:t>2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]; latón [</a:t>
            </a: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 action="ppaction://hlinksldjump"/>
              </a:rPr>
              <a:t>3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]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152800" y="154775"/>
            <a:ext cx="597600" cy="563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04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750400" y="113375"/>
            <a:ext cx="808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Permeabilidad: el papel de las geometrías</a:t>
            </a:r>
            <a:endParaRPr sz="3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152800" y="1159125"/>
            <a:ext cx="819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La permeabilidad calculada para materiales ferromagnéticos es muy chica.</a:t>
            </a:r>
            <a:endParaRPr sz="18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¿Puede afectar en este cálculo la geometría? Veamos para el hierro.</a:t>
            </a:r>
            <a:endParaRPr sz="18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00" y="2442150"/>
            <a:ext cx="2058874" cy="22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350" y="2442150"/>
            <a:ext cx="2058876" cy="222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375" y="2442150"/>
            <a:ext cx="2058874" cy="222332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/>
        </p:nvSpPr>
        <p:spPr>
          <a:xfrm>
            <a:off x="821025" y="4665475"/>
            <a:ext cx="169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Núcleo interno</a:t>
            </a:r>
            <a:endParaRPr sz="17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3688088" y="4665475"/>
            <a:ext cx="166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Núcleo abierto</a:t>
            </a:r>
            <a:endParaRPr sz="17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6607313" y="4665475"/>
            <a:ext cx="173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Núcleo cerrado</a:t>
            </a:r>
            <a:endParaRPr sz="17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/>
        </p:nvSpPr>
        <p:spPr>
          <a:xfrm>
            <a:off x="152800" y="1492525"/>
            <a:ext cx="1433400" cy="280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Núcleo cerrado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Núcleo abierto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Núcleo interno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Lámina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4 varillas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3 varillas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2 varillas</a:t>
            </a:r>
            <a:endParaRPr sz="4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Varilla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152800" y="154775"/>
            <a:ext cx="597600" cy="563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04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750400" y="113375"/>
            <a:ext cx="839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Permeabilidad: el papel de las geometrías</a:t>
            </a:r>
            <a:endParaRPr sz="3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200" y="1492525"/>
            <a:ext cx="4213376" cy="280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0" name="Google Shape;330;p41"/>
          <p:cNvSpPr txBox="1"/>
          <p:nvPr/>
        </p:nvSpPr>
        <p:spPr>
          <a:xfrm>
            <a:off x="1375925" y="1508125"/>
            <a:ext cx="165600" cy="2775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5905600" y="2393125"/>
            <a:ext cx="30720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Mientras más líneas de campo pasan por hierro, mayor es valor obtenido</a:t>
            </a:r>
            <a:endParaRPr sz="18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/>
        </p:nvSpPr>
        <p:spPr>
          <a:xfrm>
            <a:off x="152800" y="154775"/>
            <a:ext cx="597600" cy="563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04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750400" y="113375"/>
            <a:ext cx="839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Permeabilidad: composición de los materiales</a:t>
            </a:r>
            <a:endParaRPr sz="3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8" name="Google Shape;338;p42"/>
          <p:cNvSpPr txBox="1">
            <a:spLocks noGrp="1"/>
          </p:cNvSpPr>
          <p:nvPr>
            <p:ph type="body" idx="4294967295"/>
          </p:nvPr>
        </p:nvSpPr>
        <p:spPr>
          <a:xfrm>
            <a:off x="720000" y="1583400"/>
            <a:ext cx="7704000" cy="19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 analizar las densidades de los materiales se observó que la mayoría </a:t>
            </a:r>
            <a:r>
              <a:rPr lang="en" sz="1800" u="sng">
                <a:solidFill>
                  <a:schemeClr val="hlink"/>
                </a:solidFill>
                <a:hlinkClick r:id="rId3" action="ppaction://hlinksldjump"/>
              </a:rPr>
              <a:t>difería de valores tabulados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Esto puede ocurrir por diversas imperfecciones o impurezas en el material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En cualquier caso es otro factor que afecta el cálculo la permeabilidad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>
            <a:spLocks noGrp="1"/>
          </p:cNvSpPr>
          <p:nvPr>
            <p:ph type="subTitle" idx="5"/>
          </p:nvPr>
        </p:nvSpPr>
        <p:spPr>
          <a:xfrm>
            <a:off x="3023700" y="2488543"/>
            <a:ext cx="3096600" cy="9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 caracterizó la respuesta para conseguir un inductometro que funciona </a:t>
            </a:r>
            <a:endParaRPr sz="1700"/>
          </a:p>
        </p:txBody>
      </p:sp>
      <p:sp>
        <p:nvSpPr>
          <p:cNvPr id="344" name="Google Shape;344;p43"/>
          <p:cNvSpPr/>
          <p:nvPr/>
        </p:nvSpPr>
        <p:spPr>
          <a:xfrm>
            <a:off x="4027230" y="1478738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3"/>
          <p:cNvSpPr/>
          <p:nvPr/>
        </p:nvSpPr>
        <p:spPr>
          <a:xfrm>
            <a:off x="854325" y="1474263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7200134" y="1478738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3"/>
          <p:cNvSpPr txBox="1"/>
          <p:nvPr/>
        </p:nvSpPr>
        <p:spPr>
          <a:xfrm>
            <a:off x="153100" y="145675"/>
            <a:ext cx="597300" cy="572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05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348" name="Google Shape;348;p43"/>
          <p:cNvSpPr txBox="1"/>
          <p:nvPr/>
        </p:nvSpPr>
        <p:spPr>
          <a:xfrm>
            <a:off x="153100" y="145675"/>
            <a:ext cx="597300" cy="572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05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720000" y="1087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Conclusiones</a:t>
            </a:r>
            <a:endParaRPr/>
          </a:p>
        </p:txBody>
      </p:sp>
      <p:grpSp>
        <p:nvGrpSpPr>
          <p:cNvPr id="350" name="Google Shape;350;p43"/>
          <p:cNvGrpSpPr/>
          <p:nvPr/>
        </p:nvGrpSpPr>
        <p:grpSpPr>
          <a:xfrm>
            <a:off x="4167323" y="1653733"/>
            <a:ext cx="457213" cy="378497"/>
            <a:chOff x="5216456" y="3725484"/>
            <a:chExt cx="356196" cy="265631"/>
          </a:xfrm>
        </p:grpSpPr>
        <p:sp>
          <p:nvSpPr>
            <p:cNvPr id="351" name="Google Shape;351;p4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43"/>
          <p:cNvGrpSpPr/>
          <p:nvPr/>
        </p:nvGrpSpPr>
        <p:grpSpPr>
          <a:xfrm>
            <a:off x="7340234" y="1631605"/>
            <a:ext cx="457199" cy="431707"/>
            <a:chOff x="4017435" y="1499912"/>
            <a:chExt cx="315092" cy="359397"/>
          </a:xfrm>
        </p:grpSpPr>
        <p:sp>
          <p:nvSpPr>
            <p:cNvPr id="354" name="Google Shape;354;p43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3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43"/>
          <p:cNvSpPr txBox="1"/>
          <p:nvPr/>
        </p:nvSpPr>
        <p:spPr>
          <a:xfrm>
            <a:off x="92800" y="2488550"/>
            <a:ext cx="2575800" cy="1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Se armó un circuito alimentado por corriente continua que genera una salida alterna y responde al cambio de inductancia</a:t>
            </a:r>
            <a:endParaRPr sz="17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6475400" y="2488550"/>
            <a:ext cx="24525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Al intentar calcular permeabilidades, se encontró que dependen fuertemente de la forma del medio</a:t>
            </a:r>
            <a:endParaRPr sz="17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grpSp>
        <p:nvGrpSpPr>
          <p:cNvPr id="358" name="Google Shape;358;p43"/>
          <p:cNvGrpSpPr/>
          <p:nvPr/>
        </p:nvGrpSpPr>
        <p:grpSpPr>
          <a:xfrm>
            <a:off x="965172" y="1627127"/>
            <a:ext cx="515702" cy="431678"/>
            <a:chOff x="2029517" y="1732295"/>
            <a:chExt cx="1149068" cy="643432"/>
          </a:xfrm>
        </p:grpSpPr>
        <p:grpSp>
          <p:nvGrpSpPr>
            <p:cNvPr id="359" name="Google Shape;359;p43"/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360" name="Google Shape;360;p43"/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361" name="Google Shape;361;p43"/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reflection endPos="30000" dist="38100" dir="5400000" fadeDir="5400012" sy="-100000" algn="bl" rotWithShape="0"/>
                </a:effectLst>
              </p:spPr>
            </p:cxnSp>
            <p:sp>
              <p:nvSpPr>
                <p:cNvPr id="362" name="Google Shape;362;p43"/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reflection endPos="30000" dist="381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" name="Google Shape;363;p43"/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364" name="Google Shape;364;p43"/>
                <p:cNvCxnSpPr/>
                <p:nvPr/>
              </p:nvCxnSpPr>
              <p:spPr>
                <a:xfrm>
                  <a:off x="2700693" y="1782453"/>
                  <a:ext cx="379800" cy="9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reflection endPos="30000" dist="38100" dir="5400000" fadeDir="5400012" sy="-100000" algn="bl" rotWithShape="0"/>
                </a:effectLst>
              </p:spPr>
            </p:cxnSp>
            <p:sp>
              <p:nvSpPr>
                <p:cNvPr id="365" name="Google Shape;365;p43"/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reflection endPos="30000" dist="381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6" name="Google Shape;366;p43"/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367" name="Google Shape;367;p43"/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368" name="Google Shape;368;p43"/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369" name="Google Shape;369;p43"/>
                  <p:cNvCxnSpPr/>
                  <p:nvPr/>
                </p:nvCxnSpPr>
                <p:spPr>
                  <a:xfrm>
                    <a:off x="2703618" y="2326818"/>
                    <a:ext cx="379800" cy="9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reflection endPos="30000" dist="38100" dir="5400000" fadeDir="5400012" sy="-100000" algn="bl" rotWithShape="0"/>
                  </a:effectLst>
                </p:spPr>
              </p:cxnSp>
              <p:sp>
                <p:nvSpPr>
                  <p:cNvPr id="370" name="Google Shape;370;p43"/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reflection endPos="30000" dist="38100" dir="5400000" fadeDir="5400012" sy="-100000" algn="bl" rotWithShape="0"/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1" name="Google Shape;371;p43"/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372" name="Google Shape;372;p43"/>
                  <p:cNvCxnSpPr/>
                  <p:nvPr/>
                </p:nvCxnSpPr>
                <p:spPr>
                  <a:xfrm rot="-5400000">
                    <a:off x="2915657" y="2133940"/>
                    <a:ext cx="185700" cy="1998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reflection endPos="30000" dist="38100" dir="5400000" fadeDir="5400012" sy="-100000" algn="bl" rotWithShape="0"/>
                  </a:effectLst>
                </p:spPr>
              </p:cxnSp>
              <p:sp>
                <p:nvSpPr>
                  <p:cNvPr id="373" name="Google Shape;373;p43"/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reflection endPos="30000" dist="38100" dir="5400000" fadeDir="5400012" sy="-100000" algn="bl" rotWithShape="0"/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74" name="Google Shape;374;p43"/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375" name="Google Shape;375;p43"/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reflection endPos="30000" dist="381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76" name="Google Shape;376;p43"/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377" name="Google Shape;377;p43"/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reflection endPos="30000" dist="38100" dir="5400000" fadeDir="5400012" sy="-100000" algn="bl" rotWithShape="0"/>
                  </a:effectLst>
                </p:spPr>
              </p:cxnSp>
              <p:sp>
                <p:nvSpPr>
                  <p:cNvPr id="378" name="Google Shape;378;p43"/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reflection endPos="30000" dist="38100" dir="5400000" fadeDir="5400012" sy="-100000" algn="bl" rotWithShape="0"/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9" name="Google Shape;379;p43"/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380" name="Google Shape;380;p43"/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reflection endPos="30000" dist="38100" dir="5400000" fadeDir="5400012" sy="-100000" algn="bl" rotWithShape="0"/>
                  </a:effectLst>
                </p:spPr>
              </p:cxnSp>
              <p:sp>
                <p:nvSpPr>
                  <p:cNvPr id="381" name="Google Shape;381;p43"/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reflection endPos="30000" dist="38100" dir="5400000" fadeDir="5400012" sy="-100000" algn="bl" rotWithShape="0"/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subTitle" idx="1"/>
          </p:nvPr>
        </p:nvSpPr>
        <p:spPr>
          <a:xfrm>
            <a:off x="715100" y="1607375"/>
            <a:ext cx="40056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lbert Sans Medium"/>
                <a:ea typeface="Albert Sans Medium"/>
                <a:cs typeface="Albert Sans Medium"/>
                <a:sym typeface="Albert Sans Medium"/>
              </a:rPr>
              <a:t>Preguntas?</a:t>
            </a:r>
            <a:endParaRPr sz="21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tadeorodriguez842@gmail.com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joaquinetsequeira@gmail.com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luchibedia@gmail.com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 txBox="1">
            <a:spLocks noGrp="1"/>
          </p:cNvSpPr>
          <p:nvPr>
            <p:ph type="ctrTitle"/>
          </p:nvPr>
        </p:nvSpPr>
        <p:spPr>
          <a:xfrm>
            <a:off x="715100" y="481850"/>
            <a:ext cx="41706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388" name="Google Shape;388;p44"/>
          <p:cNvSpPr/>
          <p:nvPr/>
        </p:nvSpPr>
        <p:spPr>
          <a:xfrm rot="7104007">
            <a:off x="6890179" y="-1651021"/>
            <a:ext cx="3397838" cy="3397838"/>
          </a:xfrm>
          <a:prstGeom prst="arc">
            <a:avLst>
              <a:gd name="adj1" fmla="val 16200000"/>
              <a:gd name="adj2" fmla="val 21187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4"/>
          <p:cNvSpPr/>
          <p:nvPr/>
        </p:nvSpPr>
        <p:spPr>
          <a:xfrm rot="-9147592">
            <a:off x="6414495" y="-1129156"/>
            <a:ext cx="3397929" cy="3397929"/>
          </a:xfrm>
          <a:prstGeom prst="arc">
            <a:avLst>
              <a:gd name="adj1" fmla="val 16200000"/>
              <a:gd name="adj2" fmla="val 53263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4"/>
          <p:cNvSpPr/>
          <p:nvPr/>
        </p:nvSpPr>
        <p:spPr>
          <a:xfrm rot="-3800792">
            <a:off x="7303595" y="2020361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/>
          <p:nvPr/>
        </p:nvSpPr>
        <p:spPr>
          <a:xfrm rot="-3800792">
            <a:off x="7824720" y="1513686"/>
            <a:ext cx="173877" cy="173877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 rot="-3797405">
            <a:off x="590185" y="2368229"/>
            <a:ext cx="106124" cy="107466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/>
          <p:nvPr/>
        </p:nvSpPr>
        <p:spPr>
          <a:xfrm rot="-3801762">
            <a:off x="587954" y="2737951"/>
            <a:ext cx="106392" cy="105185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4"/>
          <p:cNvSpPr/>
          <p:nvPr/>
        </p:nvSpPr>
        <p:spPr>
          <a:xfrm rot="-3801309">
            <a:off x="604987" y="3105751"/>
            <a:ext cx="96330" cy="90293"/>
          </a:xfrm>
          <a:prstGeom prst="plaqu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720000" y="53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body" idx="1"/>
          </p:nvPr>
        </p:nvSpPr>
        <p:spPr>
          <a:xfrm>
            <a:off x="720000" y="1227475"/>
            <a:ext cx="7704000" cy="26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/>
              <a:t>Permeability (electromagnetism)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https://en.wikipedia.org/wiki/Permeability_(electromagnetism)</a:t>
            </a:r>
            <a:r>
              <a:rPr lang="en" sz="1600"/>
              <a:t> 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/>
              <a:t>Overview of materials for Bronze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https://www.matweb.com/search/DataSheet.aspx?MatGUID=66575ff2cd5249c49d76df15b47dbca4</a:t>
            </a:r>
            <a:r>
              <a:rPr lang="en" sz="1600"/>
              <a:t> 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600"/>
              <a:t>Katiyar, A. K., Prakash, A., Dangi, A., &amp; Dubey, S. K. (2022). Development and validation of a low magnetic permeability measurement setup. Review of Scientific Instruments (Vol. 93, Issue 11).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" name="Google Shape;409;p47"/>
          <p:cNvGraphicFramePr/>
          <p:nvPr/>
        </p:nvGraphicFramePr>
        <p:xfrm>
          <a:off x="952500" y="1383150"/>
          <a:ext cx="7239000" cy="2377259"/>
        </p:xfrm>
        <a:graphic>
          <a:graphicData uri="http://schemas.openxmlformats.org/drawingml/2006/table">
            <a:tbl>
              <a:tblPr>
                <a:noFill/>
                <a:tableStyleId>{F6A4738A-525D-46CA-B808-29F6D36ADA03}</a:tableStyleId>
              </a:tblPr>
              <a:tblGrid>
                <a:gridCol w="2413000"/>
                <a:gridCol w="2413000"/>
                <a:gridCol w="2413000"/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Material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Densidad medida [g/cm³]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Densidad tabulada [g/cm³]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Cobre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2.1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9.0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Aluminio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1.0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2.7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Bronce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2.2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8.7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Níquel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8.2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8.9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Varilla de hierro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2.2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7.9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subTitle" idx="9"/>
          </p:nvPr>
        </p:nvSpPr>
        <p:spPr>
          <a:xfrm>
            <a:off x="1478450" y="1380775"/>
            <a:ext cx="1822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13"/>
          </p:nvPr>
        </p:nvSpPr>
        <p:spPr>
          <a:xfrm>
            <a:off x="1478450" y="1947400"/>
            <a:ext cx="339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</a:t>
            </a:r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14"/>
          </p:nvPr>
        </p:nvSpPr>
        <p:spPr>
          <a:xfrm>
            <a:off x="1478450" y="3080663"/>
            <a:ext cx="370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Permeabilidades</a:t>
            </a:r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15"/>
          </p:nvPr>
        </p:nvSpPr>
        <p:spPr>
          <a:xfrm>
            <a:off x="1478450" y="3688025"/>
            <a:ext cx="19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 idx="2"/>
          </p:nvPr>
        </p:nvSpPr>
        <p:spPr>
          <a:xfrm>
            <a:off x="685800" y="1367175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title" idx="3"/>
          </p:nvPr>
        </p:nvSpPr>
        <p:spPr>
          <a:xfrm>
            <a:off x="685800" y="1947400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title" idx="5"/>
          </p:nvPr>
        </p:nvSpPr>
        <p:spPr>
          <a:xfrm>
            <a:off x="685800" y="3107825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title" idx="7"/>
          </p:nvPr>
        </p:nvSpPr>
        <p:spPr>
          <a:xfrm>
            <a:off x="685800" y="3688025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720000" y="446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 idx="16"/>
          </p:nvPr>
        </p:nvSpPr>
        <p:spPr>
          <a:xfrm>
            <a:off x="685800" y="2527625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20"/>
          </p:nvPr>
        </p:nvSpPr>
        <p:spPr>
          <a:xfrm>
            <a:off x="1478450" y="2514025"/>
            <a:ext cx="19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Inductómetro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/>
        </p:nvSpPr>
        <p:spPr>
          <a:xfrm>
            <a:off x="667950" y="381000"/>
            <a:ext cx="7929600" cy="438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750100" y="152150"/>
            <a:ext cx="2738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Introducción:</a:t>
            </a:r>
            <a:endParaRPr sz="3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750100" y="1202550"/>
            <a:ext cx="81678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La idea fue pensar un circuito que funcione como un </a:t>
            </a:r>
            <a:r>
              <a:rPr lang="en" sz="1800" u="sng">
                <a:solidFill>
                  <a:srgbClr val="21212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inductómetro</a:t>
            </a:r>
            <a:r>
              <a:rPr lang="en" sz="1800">
                <a:solidFill>
                  <a:srgbClr val="21212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, alimentado con corriente continua</a:t>
            </a:r>
            <a:endParaRPr sz="1800">
              <a:solidFill>
                <a:srgbClr val="21212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750100" y="1982350"/>
            <a:ext cx="7929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Se </a:t>
            </a:r>
            <a:r>
              <a:rPr lang="en" sz="1800" u="sng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armó</a:t>
            </a: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 un circuito con una respuesta al cambio de inductancia</a:t>
            </a:r>
            <a:endParaRPr sz="18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750100" y="2553850"/>
            <a:ext cx="6858000" cy="46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Se caracterizó esa respuesta y se </a:t>
            </a:r>
            <a:r>
              <a:rPr lang="en" sz="1800" u="sng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calibró</a:t>
            </a: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 el inductómetro</a:t>
            </a:r>
            <a:endParaRPr sz="18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750100" y="3015550"/>
            <a:ext cx="6858000" cy="738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Con el instrumento se midieron las </a:t>
            </a:r>
            <a:r>
              <a:rPr lang="en" sz="1800" u="sng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permeabilidades magnéticas</a:t>
            </a: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 de distintos materiales.</a:t>
            </a:r>
            <a:endParaRPr sz="18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152800" y="152150"/>
            <a:ext cx="597300" cy="5715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01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750100" y="145775"/>
            <a:ext cx="588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lbert Sans"/>
                <a:ea typeface="Albert Sans"/>
                <a:cs typeface="Albert Sans"/>
                <a:sym typeface="Albert Sans"/>
              </a:rPr>
              <a:t>Circuito: esquema</a:t>
            </a:r>
            <a:endParaRPr sz="3000" b="1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152800" y="145775"/>
            <a:ext cx="597300" cy="572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02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0" y="870875"/>
            <a:ext cx="8164199" cy="41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750100" y="145775"/>
            <a:ext cx="63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lbert Sans"/>
                <a:ea typeface="Albert Sans"/>
                <a:cs typeface="Albert Sans"/>
                <a:sym typeface="Albert Sans"/>
              </a:rPr>
              <a:t>Circuito: N-555</a:t>
            </a:r>
            <a:endParaRPr sz="3000" b="1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152800" y="145775"/>
            <a:ext cx="597300" cy="572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02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00" y="1266400"/>
            <a:ext cx="586740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925" y="1266400"/>
            <a:ext cx="2528625" cy="29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152800" y="145775"/>
            <a:ext cx="597300" cy="572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02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750100" y="145775"/>
            <a:ext cx="63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lbert Sans"/>
                <a:ea typeface="Albert Sans"/>
                <a:cs typeface="Albert Sans"/>
                <a:sym typeface="Albert Sans"/>
              </a:rPr>
              <a:t>Circuito: simulación</a:t>
            </a:r>
            <a:endParaRPr sz="3000" b="1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2920650" y="1404875"/>
            <a:ext cx="17376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00" y="907075"/>
            <a:ext cx="7306926" cy="39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/>
        </p:nvSpPr>
        <p:spPr>
          <a:xfrm>
            <a:off x="152800" y="145775"/>
            <a:ext cx="597300" cy="572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03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750100" y="10887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Inductómetro: salida sonora</a:t>
            </a:r>
            <a:endParaRPr sz="3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" name="IMG_188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02474" y="1098240"/>
            <a:ext cx="2919826" cy="3499394"/>
          </a:xfrm>
          <a:prstGeom prst="rect">
            <a:avLst/>
          </a:prstGeom>
        </p:spPr>
      </p:pic>
      <p:pic>
        <p:nvPicPr>
          <p:cNvPr id="3" name="IMG_1881 (1)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9676" y="1098240"/>
            <a:ext cx="2919826" cy="3475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/>
        </p:nvSpPr>
        <p:spPr>
          <a:xfrm>
            <a:off x="152800" y="145775"/>
            <a:ext cx="597300" cy="572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03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750100" y="10887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Inductómetro: calibración</a:t>
            </a:r>
            <a:endParaRPr sz="3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472800" y="1065025"/>
            <a:ext cx="707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Barrido de inductancias para analizar la respuesta en frecuencia </a:t>
            </a:r>
            <a:endParaRPr sz="18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00" y="1873275"/>
            <a:ext cx="3668151" cy="2713825"/>
          </a:xfrm>
          <a:prstGeom prst="rect">
            <a:avLst/>
          </a:prstGeom>
          <a:noFill/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975" y="1836375"/>
            <a:ext cx="3668151" cy="2713825"/>
          </a:xfrm>
          <a:prstGeom prst="rect">
            <a:avLst/>
          </a:prstGeom>
          <a:noFill/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/>
        </p:nvSpPr>
        <p:spPr>
          <a:xfrm>
            <a:off x="152800" y="154775"/>
            <a:ext cx="597600" cy="563700"/>
          </a:xfrm>
          <a:prstGeom prst="rect">
            <a:avLst/>
          </a:prstGeom>
          <a:solidFill>
            <a:srgbClr val="B2B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A362D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rPr>
              <a:t>04</a:t>
            </a:r>
            <a:endParaRPr sz="2400" b="1">
              <a:solidFill>
                <a:srgbClr val="2A362D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750400" y="113375"/>
            <a:ext cx="665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Permeabilidad</a:t>
            </a:r>
            <a:endParaRPr sz="3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9" name="Google Shape;289;p38"/>
          <p:cNvSpPr/>
          <p:nvPr/>
        </p:nvSpPr>
        <p:spPr>
          <a:xfrm rot="10800000">
            <a:off x="5284550" y="1566638"/>
            <a:ext cx="779400" cy="290700"/>
          </a:xfrm>
          <a:prstGeom prst="leftArrow">
            <a:avLst>
              <a:gd name="adj1" fmla="val 35513"/>
              <a:gd name="adj2" fmla="val 501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6177075" y="3793775"/>
            <a:ext cx="1982100" cy="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700" y="1159125"/>
            <a:ext cx="1737301" cy="9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 rotWithShape="1">
          <a:blip r:embed="rId4">
            <a:alphaModFix/>
          </a:blip>
          <a:srcRect r="7097" b="28010"/>
          <a:stretch/>
        </p:blipFill>
        <p:spPr>
          <a:xfrm>
            <a:off x="6743700" y="2394475"/>
            <a:ext cx="1737300" cy="9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/>
        </p:nvSpPr>
        <p:spPr>
          <a:xfrm>
            <a:off x="750400" y="1488800"/>
            <a:ext cx="350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Inductancia del solenoide</a:t>
            </a:r>
            <a:endParaRPr sz="17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294" name="Google Shape;294;p38"/>
          <p:cNvPicPr preferRelativeResize="0"/>
          <p:nvPr/>
        </p:nvPicPr>
        <p:blipFill rotWithShape="1">
          <a:blip r:embed="rId5">
            <a:alphaModFix/>
          </a:blip>
          <a:srcRect l="21284" r="11928"/>
          <a:stretch/>
        </p:blipFill>
        <p:spPr>
          <a:xfrm>
            <a:off x="6743700" y="3629824"/>
            <a:ext cx="1737300" cy="9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/>
          <p:nvPr/>
        </p:nvSpPr>
        <p:spPr>
          <a:xfrm rot="10800000">
            <a:off x="5284550" y="2825475"/>
            <a:ext cx="779400" cy="290700"/>
          </a:xfrm>
          <a:prstGeom prst="leftArrow">
            <a:avLst>
              <a:gd name="adj1" fmla="val 35513"/>
              <a:gd name="adj2" fmla="val 501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750400" y="2786325"/>
            <a:ext cx="44712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Permeabilidad relativa</a:t>
            </a:r>
            <a:endParaRPr sz="17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297" name="Google Shape;297;p38"/>
          <p:cNvSpPr/>
          <p:nvPr/>
        </p:nvSpPr>
        <p:spPr>
          <a:xfrm rot="10800000">
            <a:off x="5284550" y="4006438"/>
            <a:ext cx="779400" cy="290700"/>
          </a:xfrm>
          <a:prstGeom prst="leftArrow">
            <a:avLst>
              <a:gd name="adj1" fmla="val 35513"/>
              <a:gd name="adj2" fmla="val 501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750400" y="3798550"/>
            <a:ext cx="43815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Relación entre inductancias para distintos medios</a:t>
            </a:r>
            <a:endParaRPr sz="17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ear &amp; Simple Business Meeting by Slidesgo">
  <a:themeElements>
    <a:clrScheme name="Simple Light">
      <a:dk1>
        <a:srgbClr val="2A362D"/>
      </a:dk1>
      <a:lt1>
        <a:srgbClr val="EFEEF4"/>
      </a:lt1>
      <a:dk2>
        <a:srgbClr val="B2BBD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444</Words>
  <Application>Microsoft Macintosh PowerPoint</Application>
  <PresentationFormat>Presentación en pantalla (16:9)</PresentationFormat>
  <Paragraphs>123</Paragraphs>
  <Slides>17</Slides>
  <Notes>17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Albert Sans Medium</vt:lpstr>
      <vt:lpstr>Bebas Neue</vt:lpstr>
      <vt:lpstr>Albert Sans SemiBold</vt:lpstr>
      <vt:lpstr>Albert Sans</vt:lpstr>
      <vt:lpstr>Clear &amp; Simple Business Meeting by Slidesgo</vt:lpstr>
      <vt:lpstr>Inductancias y permeabilidades magnéticas</vt:lpstr>
      <vt:lpstr>01</vt:lpstr>
      <vt:lpstr>Presentación de PowerPoint</vt:lpstr>
      <vt:lpstr>Circuito: esquema</vt:lpstr>
      <vt:lpstr>Circuito: N-555</vt:lpstr>
      <vt:lpstr>Circuito: simulación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  <vt:lpstr>Referencias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Inductancias y permeabilidades magnéticas</dc:title>
  <cp:lastModifiedBy>Diego Rodríguez</cp:lastModifiedBy>
  <cp:revision>2</cp:revision>
  <dcterms:modified xsi:type="dcterms:W3CDTF">2023-12-05T04:39:57Z</dcterms:modified>
</cp:coreProperties>
</file>